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31"/>
  </p:notesMasterIdLst>
  <p:sldIdLst>
    <p:sldId id="257" r:id="rId5"/>
    <p:sldId id="335" r:id="rId6"/>
    <p:sldId id="319" r:id="rId7"/>
    <p:sldId id="259" r:id="rId8"/>
    <p:sldId id="336" r:id="rId9"/>
    <p:sldId id="322" r:id="rId10"/>
    <p:sldId id="337" r:id="rId11"/>
    <p:sldId id="338" r:id="rId12"/>
    <p:sldId id="339" r:id="rId13"/>
    <p:sldId id="341" r:id="rId14"/>
    <p:sldId id="342" r:id="rId15"/>
    <p:sldId id="267" r:id="rId16"/>
    <p:sldId id="324" r:id="rId17"/>
    <p:sldId id="268" r:id="rId18"/>
    <p:sldId id="343" r:id="rId19"/>
    <p:sldId id="271" r:id="rId20"/>
    <p:sldId id="272" r:id="rId21"/>
    <p:sldId id="344" r:id="rId22"/>
    <p:sldId id="284" r:id="rId23"/>
    <p:sldId id="326" r:id="rId24"/>
    <p:sldId id="285" r:id="rId25"/>
    <p:sldId id="327" r:id="rId26"/>
    <p:sldId id="325" r:id="rId27"/>
    <p:sldId id="313" r:id="rId28"/>
    <p:sldId id="316" r:id="rId29"/>
    <p:sldId id="256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BCBA4-22DF-4285-8FF3-0162098A22AE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7BD2C-F111-460B-9503-267348EB7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029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9578D-550F-4918-8CCF-3EAC130DD84B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601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</a:t>
            </a:r>
            <a:r>
              <a:rPr lang="tr-TR" sz="2700" b="1" dirty="0"/>
              <a:t>EĞİTİM YILI 2</a:t>
            </a:r>
            <a:r>
              <a:rPr lang="tr-TR" sz="2700" b="1" dirty="0" smtClean="0"/>
              <a:t>. </a:t>
            </a:r>
            <a:r>
              <a:rPr lang="tr-TR" sz="2700" b="1" dirty="0"/>
              <a:t>SINIF 2</a:t>
            </a:r>
            <a:r>
              <a:rPr lang="tr-TR" sz="2700" b="1" dirty="0" smtClean="0"/>
              <a:t>. </a:t>
            </a:r>
            <a:r>
              <a:rPr lang="tr-TR" sz="2700" b="1" dirty="0"/>
              <a:t>KURUL </a:t>
            </a:r>
            <a:r>
              <a:rPr lang="tr-TR" sz="2700" b="1" dirty="0" smtClean="0"/>
              <a:t>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Dr. BERRAK AKSAKAL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887548"/>
              </p:ext>
            </p:extLst>
          </p:nvPr>
        </p:nvGraphicFramePr>
        <p:xfrm>
          <a:off x="545431" y="385009"/>
          <a:ext cx="11438022" cy="623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6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9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5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3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80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80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754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2024 - 2025 EĞİTİM YILI 2. SINIF 2. KURUL SINAV DEĞERLENDİRİLMESİ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80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283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İPTAL EDİLEN SORU TOPLAMI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tr-TR" sz="16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75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S.</a:t>
                      </a:r>
                      <a:br>
                        <a:rPr lang="tr-TR" sz="12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tr-TR" sz="12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NO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TEORİK / PRATİK</a:t>
                      </a:r>
                    </a:p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DERS</a:t>
                      </a:r>
                      <a:b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BAŞLAMA</a:t>
                      </a:r>
                      <a:b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NOSU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DERS</a:t>
                      </a:r>
                      <a:b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BİTİŞ</a:t>
                      </a:r>
                      <a:b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NOSU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SORULARIN DERSLERE</a:t>
                      </a:r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tr-TR" sz="1600" b="1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DAĞILIMI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tr-TR" sz="1600" b="1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tr-TR" sz="1600" b="1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 % </a:t>
                      </a:r>
                      <a:r>
                        <a:rPr lang="tr-TR" sz="1600" b="1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0" i="0" u="none" strike="noStrike" dirty="0">
                          <a:effectLst/>
                          <a:latin typeface="Times New Roman"/>
                        </a:rPr>
                        <a:t>Histoloji ve Embriyoloji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6,52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72,48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0" i="0" u="none" strike="noStrike" dirty="0">
                          <a:effectLst/>
                          <a:latin typeface="Times New Roman"/>
                        </a:rPr>
                        <a:t>Fizyoloji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27,86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79,62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0" i="0" u="none" strike="noStrike" dirty="0">
                          <a:effectLst/>
                          <a:latin typeface="Times New Roman"/>
                        </a:rPr>
                        <a:t>İmmünoloji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46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5,79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48,30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0" i="0" u="none" strike="noStrike" dirty="0">
                          <a:effectLst/>
                          <a:latin typeface="Times New Roman"/>
                        </a:rPr>
                        <a:t>Anatomi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11,25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62,54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0" i="0" u="none" strike="noStrike" dirty="0">
                          <a:effectLst/>
                          <a:latin typeface="Times New Roman"/>
                        </a:rPr>
                        <a:t>Biyofizik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76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7,19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71,91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7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0" i="0" u="none" strike="noStrike" dirty="0">
                          <a:effectLst/>
                          <a:latin typeface="Times New Roman"/>
                        </a:rPr>
                        <a:t>Anatomi (Pratik)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9,03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82,15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0" i="0" u="none" strike="noStrike" dirty="0">
                          <a:effectLst/>
                          <a:latin typeface="Times New Roman"/>
                        </a:rPr>
                        <a:t>Histoloji - Embriyoloji (Pratik)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2,41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60,29</a:t>
                      </a:r>
                      <a:endParaRPr lang="tr-TR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746">
                <a:tc gridSpan="4">
                  <a:txBody>
                    <a:bodyPr/>
                    <a:lstStyle/>
                    <a:p>
                      <a:pPr algn="r" fontAlgn="ctr"/>
                      <a:r>
                        <a:rPr lang="tr-TR" sz="160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99</a:t>
                      </a:r>
                      <a:endParaRPr lang="tr-TR" sz="1600" b="1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tr-TR" sz="1600" b="1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7746">
                <a:tc gridSpan="5">
                  <a:txBody>
                    <a:bodyPr/>
                    <a:lstStyle/>
                    <a:p>
                      <a:pPr algn="r"/>
                      <a:r>
                        <a:rPr lang="tr-TR" sz="1600" b="1" dirty="0" smtClean="0">
                          <a:latin typeface="+mn-lt"/>
                          <a:cs typeface="Times New Roman" panose="02020603050405020304" pitchFamily="18" charset="0"/>
                        </a:rPr>
                        <a:t>GENEL ORTALAMA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effectLst/>
                          <a:latin typeface="+mn-lt"/>
                        </a:rPr>
                        <a:t>69,21</a:t>
                      </a:r>
                      <a:endParaRPr lang="tr-TR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tr-TR" sz="1600" b="1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51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981087"/>
              </p:ext>
            </p:extLst>
          </p:nvPr>
        </p:nvGraphicFramePr>
        <p:xfrm>
          <a:off x="368971" y="224584"/>
          <a:ext cx="11486146" cy="6477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0878">
                  <a:extLst>
                    <a:ext uri="{9D8B030D-6E8A-4147-A177-3AD203B41FA5}">
                      <a16:colId xmlns:a16="http://schemas.microsoft.com/office/drawing/2014/main" val="3733261605"/>
                    </a:ext>
                  </a:extLst>
                </a:gridCol>
                <a:gridCol w="1640878">
                  <a:extLst>
                    <a:ext uri="{9D8B030D-6E8A-4147-A177-3AD203B41FA5}">
                      <a16:colId xmlns:a16="http://schemas.microsoft.com/office/drawing/2014/main" val="3049679601"/>
                    </a:ext>
                  </a:extLst>
                </a:gridCol>
                <a:gridCol w="1640878">
                  <a:extLst>
                    <a:ext uri="{9D8B030D-6E8A-4147-A177-3AD203B41FA5}">
                      <a16:colId xmlns:a16="http://schemas.microsoft.com/office/drawing/2014/main" val="2396982111"/>
                    </a:ext>
                  </a:extLst>
                </a:gridCol>
                <a:gridCol w="1640878">
                  <a:extLst>
                    <a:ext uri="{9D8B030D-6E8A-4147-A177-3AD203B41FA5}">
                      <a16:colId xmlns:a16="http://schemas.microsoft.com/office/drawing/2014/main" val="2243141257"/>
                    </a:ext>
                  </a:extLst>
                </a:gridCol>
                <a:gridCol w="1640878">
                  <a:extLst>
                    <a:ext uri="{9D8B030D-6E8A-4147-A177-3AD203B41FA5}">
                      <a16:colId xmlns:a16="http://schemas.microsoft.com/office/drawing/2014/main" val="2559657760"/>
                    </a:ext>
                  </a:extLst>
                </a:gridCol>
                <a:gridCol w="1640878">
                  <a:extLst>
                    <a:ext uri="{9D8B030D-6E8A-4147-A177-3AD203B41FA5}">
                      <a16:colId xmlns:a16="http://schemas.microsoft.com/office/drawing/2014/main" val="678056230"/>
                    </a:ext>
                  </a:extLst>
                </a:gridCol>
                <a:gridCol w="1640878">
                  <a:extLst>
                    <a:ext uri="{9D8B030D-6E8A-4147-A177-3AD203B41FA5}">
                      <a16:colId xmlns:a16="http://schemas.microsoft.com/office/drawing/2014/main" val="1335453392"/>
                    </a:ext>
                  </a:extLst>
                </a:gridCol>
              </a:tblGrid>
              <a:tr h="51976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801787"/>
                  </a:ext>
                </a:extLst>
              </a:tr>
              <a:tr h="6464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 ve Embriyoloji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İmmünoloji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Fizyoloji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Biyofizik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511658"/>
                  </a:ext>
                </a:extLst>
              </a:tr>
              <a:tr h="5197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Teorik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Teorik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52889631"/>
                  </a:ext>
                </a:extLst>
              </a:tr>
              <a:tr h="5197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1297937"/>
                  </a:ext>
                </a:extLst>
              </a:tr>
              <a:tr h="6464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Puan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384454"/>
                  </a:ext>
                </a:extLst>
              </a:tr>
              <a:tr h="6464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32                          % 11,31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17                          % 6,01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69                          % 24,39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                          % 1,42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                          % 3,54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                          % 3,19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6663242"/>
                  </a:ext>
                </a:extLst>
              </a:tr>
              <a:tr h="6464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 ve Embriyoloji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492659"/>
                  </a:ext>
                </a:extLst>
              </a:tr>
              <a:tr h="5197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237297"/>
                  </a:ext>
                </a:extLst>
              </a:tr>
              <a:tr h="5197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192780"/>
                  </a:ext>
                </a:extLst>
              </a:tr>
              <a:tr h="6464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Puan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977298"/>
                  </a:ext>
                </a:extLst>
              </a:tr>
              <a:tr h="6464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73                          % 25,8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6511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66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82043760"/>
                  </p:ext>
                </p:extLst>
              </p:nvPr>
            </p:nvGraphicFramePr>
            <p:xfrm>
              <a:off x="1159099" y="1674254"/>
              <a:ext cx="10423302" cy="339807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04461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922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59.SORU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272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96,12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1612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34.</a:t>
                          </a:r>
                          <a:r>
                            <a:rPr lang="tr-TR" sz="2400" b="1" baseline="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219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77,39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82043760"/>
                  </p:ext>
                </p:extLst>
              </p:nvPr>
            </p:nvGraphicFramePr>
            <p:xfrm>
              <a:off x="1159099" y="1674254"/>
              <a:ext cx="10423302" cy="339807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04461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922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59.SORU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2857" r="-137221" b="-98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272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96,12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1612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34.</a:t>
                          </a:r>
                          <a:r>
                            <a:rPr lang="tr-TR" sz="2400" b="1" baseline="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tr-TR" sz="2400" b="1" baseline="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97906" r="-53257" b="-10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219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77,39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</a:t>
            </a: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SORU  (D) (0,6,4,272,1)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35242"/>
            <a:ext cx="11293641" cy="511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</a:t>
            </a: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YANLIŞ </a:t>
            </a:r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CEVAPLANAN </a:t>
            </a: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SORU (B) (69,64,11,56,81)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sz="3300" dirty="0"/>
              <a:t>34.	Antikora bağımlı hücresel </a:t>
            </a:r>
            <a:r>
              <a:rPr lang="tr-TR" sz="3300" dirty="0" err="1"/>
              <a:t>sitotoksisite</a:t>
            </a:r>
            <a:r>
              <a:rPr lang="tr-TR" sz="3300" dirty="0"/>
              <a:t> kavramı hangi seçenekte doğru olarak tanımlanmıştır?</a:t>
            </a:r>
          </a:p>
          <a:p>
            <a:pPr marL="0" indent="0">
              <a:buNone/>
            </a:pPr>
            <a:r>
              <a:rPr lang="tr-TR" sz="3300" dirty="0"/>
              <a:t>a)    Antikor aracılığıyla </a:t>
            </a:r>
            <a:r>
              <a:rPr lang="tr-TR" sz="3300" dirty="0" err="1"/>
              <a:t>makrofajların</a:t>
            </a:r>
            <a:r>
              <a:rPr lang="tr-TR" sz="3300" dirty="0"/>
              <a:t> hücre içi öldürme fonksiyonlarının arttırılmasıdır.</a:t>
            </a:r>
          </a:p>
          <a:p>
            <a:pPr marL="0" indent="0">
              <a:buNone/>
            </a:pPr>
            <a:r>
              <a:rPr lang="tr-TR" sz="3300" dirty="0"/>
              <a:t>b)    NK ve diğer lökositlerin </a:t>
            </a:r>
            <a:r>
              <a:rPr lang="tr-TR" sz="3300" dirty="0" err="1"/>
              <a:t>IgG</a:t>
            </a:r>
            <a:r>
              <a:rPr lang="tr-TR" sz="3300" dirty="0"/>
              <a:t> </a:t>
            </a:r>
            <a:r>
              <a:rPr lang="tr-TR" sz="3300" dirty="0" err="1"/>
              <a:t>Ab’u</a:t>
            </a:r>
            <a:r>
              <a:rPr lang="tr-TR" sz="3300" dirty="0"/>
              <a:t> kaplı hücrelere bağlanıp yok etmesidir.</a:t>
            </a:r>
          </a:p>
          <a:p>
            <a:pPr marL="0" indent="0">
              <a:buNone/>
            </a:pPr>
            <a:r>
              <a:rPr lang="tr-TR" sz="3300" dirty="0"/>
              <a:t>c)    Sadece </a:t>
            </a:r>
            <a:r>
              <a:rPr lang="tr-TR" sz="3300" dirty="0" err="1"/>
              <a:t>eozinofillerde</a:t>
            </a:r>
            <a:r>
              <a:rPr lang="tr-TR" sz="3300" dirty="0"/>
              <a:t> </a:t>
            </a:r>
            <a:r>
              <a:rPr lang="tr-TR" sz="3300" dirty="0" err="1"/>
              <a:t>helmintlere</a:t>
            </a:r>
            <a:r>
              <a:rPr lang="tr-TR" sz="3300" dirty="0"/>
              <a:t> karşı geliştirilen ve </a:t>
            </a:r>
            <a:r>
              <a:rPr lang="tr-TR" sz="3300" dirty="0" err="1"/>
              <a:t>IgE</a:t>
            </a:r>
            <a:r>
              <a:rPr lang="tr-TR" sz="3300" dirty="0"/>
              <a:t> aracılı bir mekanizmadır.</a:t>
            </a:r>
          </a:p>
          <a:p>
            <a:pPr marL="0" indent="0">
              <a:buNone/>
            </a:pPr>
            <a:r>
              <a:rPr lang="tr-TR" sz="3300" dirty="0"/>
              <a:t>d)    B hücresinin antikor sentezi antijenle ilk karşılaşmadan sonra daha </a:t>
            </a:r>
            <a:r>
              <a:rPr lang="tr-TR" sz="3300" dirty="0" err="1"/>
              <a:t>spesifikleşir</a:t>
            </a:r>
            <a:r>
              <a:rPr lang="tr-TR" sz="3300" dirty="0"/>
              <a:t> ve B hücre bu işleme katılır.</a:t>
            </a:r>
          </a:p>
          <a:p>
            <a:pPr marL="0" indent="0">
              <a:buNone/>
            </a:pPr>
            <a:r>
              <a:rPr lang="tr-TR" sz="3300" dirty="0"/>
              <a:t>e)    Bu öldürme CD8+ T hücrelerin </a:t>
            </a:r>
            <a:r>
              <a:rPr lang="tr-TR" sz="3300" dirty="0" err="1"/>
              <a:t>perforin</a:t>
            </a:r>
            <a:r>
              <a:rPr lang="tr-TR" sz="3300" dirty="0"/>
              <a:t> ve </a:t>
            </a:r>
            <a:r>
              <a:rPr lang="tr-TR" sz="3300" dirty="0" err="1"/>
              <a:t>granzimlerini</a:t>
            </a:r>
            <a:r>
              <a:rPr lang="tr-TR" sz="3300" dirty="0"/>
              <a:t> </a:t>
            </a:r>
            <a:r>
              <a:rPr lang="tr-TR" sz="3300" dirty="0" err="1"/>
              <a:t>kulllanmasıyla</a:t>
            </a:r>
            <a:r>
              <a:rPr lang="tr-TR" sz="3300" dirty="0"/>
              <a:t> gerçekleşir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2471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6403"/>
              </p:ext>
            </p:extLst>
          </p:nvPr>
        </p:nvGraphicFramePr>
        <p:xfrm>
          <a:off x="882314" y="834186"/>
          <a:ext cx="10603834" cy="5485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1954">
                  <a:extLst>
                    <a:ext uri="{9D8B030D-6E8A-4147-A177-3AD203B41FA5}">
                      <a16:colId xmlns:a16="http://schemas.microsoft.com/office/drawing/2014/main" val="3096714342"/>
                    </a:ext>
                  </a:extLst>
                </a:gridCol>
                <a:gridCol w="1927970">
                  <a:extLst>
                    <a:ext uri="{9D8B030D-6E8A-4147-A177-3AD203B41FA5}">
                      <a16:colId xmlns:a16="http://schemas.microsoft.com/office/drawing/2014/main" val="3763293571"/>
                    </a:ext>
                  </a:extLst>
                </a:gridCol>
                <a:gridCol w="1927970">
                  <a:extLst>
                    <a:ext uri="{9D8B030D-6E8A-4147-A177-3AD203B41FA5}">
                      <a16:colId xmlns:a16="http://schemas.microsoft.com/office/drawing/2014/main" val="2874080753"/>
                    </a:ext>
                  </a:extLst>
                </a:gridCol>
                <a:gridCol w="1927970">
                  <a:extLst>
                    <a:ext uri="{9D8B030D-6E8A-4147-A177-3AD203B41FA5}">
                      <a16:colId xmlns:a16="http://schemas.microsoft.com/office/drawing/2014/main" val="4163781037"/>
                    </a:ext>
                  </a:extLst>
                </a:gridCol>
                <a:gridCol w="1927970">
                  <a:extLst>
                    <a:ext uri="{9D8B030D-6E8A-4147-A177-3AD203B41FA5}">
                      <a16:colId xmlns:a16="http://schemas.microsoft.com/office/drawing/2014/main" val="3384367539"/>
                    </a:ext>
                  </a:extLst>
                </a:gridCol>
              </a:tblGrid>
              <a:tr h="551282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800" b="1" u="none" strike="noStrike" dirty="0">
                          <a:effectLst/>
                        </a:rPr>
                        <a:t>DERS BAZINDA EN FAZLA DOĞRU VE YANLIŞ CEVAPLANAN SORULAR 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76023"/>
                  </a:ext>
                </a:extLst>
              </a:tr>
              <a:tr h="3956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DERSLER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DOĞRU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YANLIŞ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168823"/>
                  </a:ext>
                </a:extLst>
              </a:tr>
              <a:tr h="55128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>
                          <a:effectLst/>
                        </a:rPr>
                        <a:t>SORU NO</a:t>
                      </a:r>
                      <a:endParaRPr lang="tr-TR" sz="2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KİŞİ SAYI / %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SORU NO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KİŞİ SAYI / %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13026"/>
                  </a:ext>
                </a:extLst>
              </a:tr>
              <a:tr h="7912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10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267 (%94,35)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3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204 (%72,09)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97083411"/>
                  </a:ext>
                </a:extLst>
              </a:tr>
              <a:tr h="7912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Histoloji ve Embriyoloji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25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258 (%91,17)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27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191 (%67,5)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9664502"/>
                  </a:ext>
                </a:extLst>
              </a:tr>
              <a:tr h="7912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İmmünoloji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36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244 (%86,22)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34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219 (%77,39)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68766359"/>
                  </a:ext>
                </a:extLst>
              </a:tr>
              <a:tr h="7912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Fizyoloji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59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272 (%96,12)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73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178 (%62,9)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5223885"/>
                  </a:ext>
                </a:extLst>
              </a:tr>
              <a:tr h="7912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Biyofizik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85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232 (%81,98)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84</a:t>
                      </a:r>
                      <a:endParaRPr lang="tr-TR" sz="2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 dirty="0">
                          <a:effectLst/>
                        </a:rPr>
                        <a:t>159 (%56,19)</a:t>
                      </a:r>
                      <a:endParaRPr lang="tr-TR" sz="2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848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667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463714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0,91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58,10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11,16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331255"/>
              </p:ext>
            </p:extLst>
          </p:nvPr>
        </p:nvGraphicFramePr>
        <p:xfrm>
          <a:off x="6918158" y="1909896"/>
          <a:ext cx="4824663" cy="3468220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94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74133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61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74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20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283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6305333"/>
              </p:ext>
            </p:extLst>
          </p:nvPr>
        </p:nvGraphicFramePr>
        <p:xfrm>
          <a:off x="609600" y="1828797"/>
          <a:ext cx="10633656" cy="3992459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746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smtClean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smtClean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165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2024-2025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67,92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5232637"/>
                  </a:ext>
                </a:extLst>
              </a:tr>
              <a:tr h="465165">
                <a:tc>
                  <a:txBody>
                    <a:bodyPr/>
                    <a:lstStyle/>
                    <a:p>
                      <a:pPr algn="l"/>
                      <a:r>
                        <a:rPr lang="tr-TR" sz="2400" b="1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72,06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5283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73,99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3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65,83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3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3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78,1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3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81,6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ÇOK 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439689"/>
              </p:ext>
            </p:extLst>
          </p:nvPr>
        </p:nvGraphicFramePr>
        <p:xfrm>
          <a:off x="705855" y="497305"/>
          <a:ext cx="11149258" cy="6163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7316">
                  <a:extLst>
                    <a:ext uri="{9D8B030D-6E8A-4147-A177-3AD203B41FA5}">
                      <a16:colId xmlns:a16="http://schemas.microsoft.com/office/drawing/2014/main" val="269984181"/>
                    </a:ext>
                  </a:extLst>
                </a:gridCol>
                <a:gridCol w="1393657">
                  <a:extLst>
                    <a:ext uri="{9D8B030D-6E8A-4147-A177-3AD203B41FA5}">
                      <a16:colId xmlns:a16="http://schemas.microsoft.com/office/drawing/2014/main" val="2100303438"/>
                    </a:ext>
                  </a:extLst>
                </a:gridCol>
                <a:gridCol w="1393657">
                  <a:extLst>
                    <a:ext uri="{9D8B030D-6E8A-4147-A177-3AD203B41FA5}">
                      <a16:colId xmlns:a16="http://schemas.microsoft.com/office/drawing/2014/main" val="3019814770"/>
                    </a:ext>
                  </a:extLst>
                </a:gridCol>
                <a:gridCol w="1393657">
                  <a:extLst>
                    <a:ext uri="{9D8B030D-6E8A-4147-A177-3AD203B41FA5}">
                      <a16:colId xmlns:a16="http://schemas.microsoft.com/office/drawing/2014/main" val="3105074044"/>
                    </a:ext>
                  </a:extLst>
                </a:gridCol>
                <a:gridCol w="1393657">
                  <a:extLst>
                    <a:ext uri="{9D8B030D-6E8A-4147-A177-3AD203B41FA5}">
                      <a16:colId xmlns:a16="http://schemas.microsoft.com/office/drawing/2014/main" val="3026738715"/>
                    </a:ext>
                  </a:extLst>
                </a:gridCol>
                <a:gridCol w="1393657">
                  <a:extLst>
                    <a:ext uri="{9D8B030D-6E8A-4147-A177-3AD203B41FA5}">
                      <a16:colId xmlns:a16="http://schemas.microsoft.com/office/drawing/2014/main" val="3328345498"/>
                    </a:ext>
                  </a:extLst>
                </a:gridCol>
                <a:gridCol w="1393657">
                  <a:extLst>
                    <a:ext uri="{9D8B030D-6E8A-4147-A177-3AD203B41FA5}">
                      <a16:colId xmlns:a16="http://schemas.microsoft.com/office/drawing/2014/main" val="331490322"/>
                    </a:ext>
                  </a:extLst>
                </a:gridCol>
              </a:tblGrid>
              <a:tr h="53027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2400" b="1" u="none" strike="noStrike" dirty="0">
                          <a:effectLst/>
                        </a:rPr>
                        <a:t>SINAV AYIRT EDİCİLİK İNDEKSİ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657758"/>
                  </a:ext>
                </a:extLst>
              </a:tr>
              <a:tr h="9696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Sorunun Niteliği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(Ayırt Edicilik)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Sayı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086626"/>
                  </a:ext>
                </a:extLst>
              </a:tr>
              <a:tr h="808036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edebilen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23                        % 27,38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93025690"/>
                  </a:ext>
                </a:extLst>
              </a:tr>
              <a:tr h="87475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23                        % 27,38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373766"/>
                  </a:ext>
                </a:extLst>
              </a:tr>
              <a:tr h="87475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20                        % 23,81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57229638"/>
                  </a:ext>
                </a:extLst>
              </a:tr>
              <a:tr h="1166337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18                        % 21,43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364800"/>
                  </a:ext>
                </a:extLst>
              </a:tr>
              <a:tr h="808036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84                        % 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28                        % 33,33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32                        % 38,1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16                        % 19,04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                        % 9,52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9438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837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0109498"/>
              </p:ext>
            </p:extLst>
          </p:nvPr>
        </p:nvGraphicFramePr>
        <p:xfrm>
          <a:off x="212738" y="861433"/>
          <a:ext cx="11731574" cy="5093847"/>
        </p:xfrm>
        <a:graphic>
          <a:graphicData uri="http://schemas.openxmlformats.org/drawingml/2006/table">
            <a:tbl>
              <a:tblPr firstRow="1" firstCol="1" bandRow="1"/>
              <a:tblGrid>
                <a:gridCol w="3472158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21269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80443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86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841"/>
          </a:xfrm>
        </p:spPr>
        <p:txBody>
          <a:bodyPr>
            <a:normAutofit fontScale="90000"/>
          </a:bodyPr>
          <a:lstStyle/>
          <a:p>
            <a:pPr marL="1130300">
              <a:spcBef>
                <a:spcPts val="125"/>
              </a:spcBef>
              <a:spcAft>
                <a:spcPts val="0"/>
              </a:spcAft>
            </a:pPr>
            <a:r>
              <a:rPr lang="tr-TR" sz="20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tr-TR" sz="2000" b="1" dirty="0" smtClean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tr-TR" sz="20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         </a:t>
            </a:r>
            <a:r>
              <a:rPr lang="tr-TR" sz="31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SOLUNUM</a:t>
            </a:r>
            <a:r>
              <a:rPr lang="tr-TR" sz="3100" b="1" spc="-15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100" b="1" dirty="0"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tr-TR" sz="3100" b="1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100" b="1" dirty="0">
                <a:latin typeface="Calibri" panose="020F0502020204030204" pitchFamily="34" charset="0"/>
                <a:ea typeface="Calibri" panose="020F0502020204030204" pitchFamily="34" charset="0"/>
              </a:rPr>
              <a:t>DOLAŞIM</a:t>
            </a:r>
            <a:r>
              <a:rPr lang="tr-TR" sz="3100" b="1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100" b="1" dirty="0">
                <a:latin typeface="Calibri" panose="020F0502020204030204" pitchFamily="34" charset="0"/>
                <a:ea typeface="Calibri" panose="020F0502020204030204" pitchFamily="34" charset="0"/>
              </a:rPr>
              <a:t>DERS</a:t>
            </a:r>
            <a:r>
              <a:rPr lang="tr-TR" sz="3100" b="1" spc="-10" dirty="0">
                <a:latin typeface="Calibri" panose="020F0502020204030204" pitchFamily="34" charset="0"/>
                <a:ea typeface="Calibri" panose="020F0502020204030204" pitchFamily="34" charset="0"/>
              </a:rPr>
              <a:t> KURULU</a:t>
            </a:r>
            <a:r>
              <a:rPr lang="tr-TR" sz="3100" dirty="0"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tr-TR" sz="31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tr-TR" sz="3100" b="1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14846"/>
            <a:ext cx="10515600" cy="49621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b="1" kern="0" dirty="0">
                <a:latin typeface="Calibri" panose="020F0502020204030204" pitchFamily="34" charset="0"/>
                <a:ea typeface="Calibri" panose="020F0502020204030204" pitchFamily="34" charset="0"/>
              </a:rPr>
              <a:t>28</a:t>
            </a:r>
            <a:r>
              <a:rPr lang="tr-TR" b="1" kern="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b="1" kern="0" dirty="0">
                <a:latin typeface="Calibri" panose="020F0502020204030204" pitchFamily="34" charset="0"/>
                <a:ea typeface="Calibri" panose="020F0502020204030204" pitchFamily="34" charset="0"/>
              </a:rPr>
              <a:t>Ekim</a:t>
            </a:r>
            <a:r>
              <a:rPr lang="tr-TR" b="1" kern="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b="1" kern="0" dirty="0">
                <a:latin typeface="Calibri" panose="020F0502020204030204" pitchFamily="34" charset="0"/>
                <a:ea typeface="Calibri" panose="020F0502020204030204" pitchFamily="34" charset="0"/>
              </a:rPr>
              <a:t>2024</a:t>
            </a:r>
            <a:r>
              <a:rPr lang="tr-TR" b="1" kern="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b="1" kern="0" dirty="0"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r>
              <a:rPr lang="tr-TR" b="1" kern="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b="1" kern="0" dirty="0">
                <a:latin typeface="Calibri" panose="020F0502020204030204" pitchFamily="34" charset="0"/>
                <a:ea typeface="Calibri" panose="020F0502020204030204" pitchFamily="34" charset="0"/>
              </a:rPr>
              <a:t>06</a:t>
            </a:r>
            <a:r>
              <a:rPr lang="tr-TR" b="1" kern="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b="1" kern="0" dirty="0">
                <a:latin typeface="Calibri" panose="020F0502020204030204" pitchFamily="34" charset="0"/>
                <a:ea typeface="Calibri" panose="020F0502020204030204" pitchFamily="34" charset="0"/>
              </a:rPr>
              <a:t>Aralık</a:t>
            </a:r>
            <a:r>
              <a:rPr lang="tr-TR" b="1" kern="0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b="1" dirty="0" smtClean="0"/>
              <a:t>: </a:t>
            </a:r>
            <a:r>
              <a:rPr lang="tr-TR" dirty="0"/>
              <a:t>6</a:t>
            </a:r>
            <a:r>
              <a:rPr lang="tr-TR" dirty="0" smtClean="0"/>
              <a:t> HAFTA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KURUL TOPLAM DERS SAATİ :</a:t>
            </a:r>
            <a:r>
              <a:rPr lang="tr-TR" dirty="0" smtClean="0"/>
              <a:t> 162 (108/34/20)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PRATİK SINAV: </a:t>
            </a:r>
            <a:r>
              <a:rPr lang="tr-TR" dirty="0"/>
              <a:t>03-05 Aralık </a:t>
            </a:r>
            <a:r>
              <a:rPr lang="tr-TR" dirty="0" smtClean="0"/>
              <a:t>2024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TEORİK SINAV:</a:t>
            </a:r>
            <a:r>
              <a:rPr lang="tr-TR" dirty="0"/>
              <a:t> 06 Aralık 2024</a:t>
            </a:r>
            <a:r>
              <a:rPr lang="tr-TR" b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DERS KURULU BAŞKANI: </a:t>
            </a:r>
            <a:r>
              <a:rPr lang="tr-TR" dirty="0" smtClean="0"/>
              <a:t>PROF. DR. </a:t>
            </a:r>
            <a:r>
              <a:rPr lang="tr-TR" dirty="0"/>
              <a:t>M. Ferit GÜRSU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b="1" dirty="0" smtClean="0"/>
              <a:t>DERS KURULU BAŞKAN YARDIMCISI: </a:t>
            </a:r>
            <a:r>
              <a:rPr lang="tr-TR" dirty="0" smtClean="0"/>
              <a:t>PROF DR. </a:t>
            </a:r>
            <a:r>
              <a:rPr lang="tr-TR" dirty="0"/>
              <a:t>D. Özlem DABAK</a:t>
            </a:r>
          </a:p>
        </p:txBody>
      </p:sp>
    </p:spTree>
    <p:extLst>
      <p:ext uri="{BB962C8B-B14F-4D97-AF65-F5344CB8AC3E}">
        <p14:creationId xmlns:p14="http://schemas.microsoft.com/office/powerpoint/2010/main" val="326870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126679"/>
              </p:ext>
            </p:extLst>
          </p:nvPr>
        </p:nvGraphicFramePr>
        <p:xfrm>
          <a:off x="223248" y="977046"/>
          <a:ext cx="11731574" cy="4142017"/>
        </p:xfrm>
        <a:graphic>
          <a:graphicData uri="http://schemas.openxmlformats.org/drawingml/2006/table">
            <a:tbl>
              <a:tblPr firstRow="1" firstCol="1" bandRow="1"/>
              <a:tblGrid>
                <a:gridCol w="3472158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21269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80443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86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221891"/>
              </p:ext>
            </p:extLst>
          </p:nvPr>
        </p:nvGraphicFramePr>
        <p:xfrm>
          <a:off x="140717" y="1030014"/>
          <a:ext cx="11969079" cy="4528782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86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844378"/>
              </p:ext>
            </p:extLst>
          </p:nvPr>
        </p:nvGraphicFramePr>
        <p:xfrm>
          <a:off x="222921" y="1030014"/>
          <a:ext cx="11969079" cy="4502991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86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084491"/>
              </p:ext>
            </p:extLst>
          </p:nvPr>
        </p:nvGraphicFramePr>
        <p:xfrm>
          <a:off x="124249" y="482220"/>
          <a:ext cx="11969079" cy="5726074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773155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86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41024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70478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17235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211434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*Olumlu </a:t>
            </a:r>
            <a:r>
              <a:rPr lang="tr-TR" dirty="0">
                <a:solidFill>
                  <a:srgbClr val="FF0000"/>
                </a:solidFill>
              </a:rPr>
              <a:t>Ve Olumsuz Öğrenci Geri Bildirimleri Kurul Değerlendirme Toplantısında Gündeme Getirilerek Değerlendirilmiştir.</a:t>
            </a:r>
          </a:p>
          <a:p>
            <a:pPr lvl="0"/>
            <a:endParaRPr lang="tr-TR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1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73766"/>
            <a:ext cx="10972800" cy="41523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*</a:t>
            </a:r>
            <a:r>
              <a:rPr lang="tr-TR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5508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637879"/>
              </p:ext>
            </p:extLst>
          </p:nvPr>
        </p:nvGraphicFramePr>
        <p:xfrm>
          <a:off x="956439" y="657727"/>
          <a:ext cx="9123020" cy="5211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1897">
                  <a:extLst>
                    <a:ext uri="{9D8B030D-6E8A-4147-A177-3AD203B41FA5}">
                      <a16:colId xmlns:a16="http://schemas.microsoft.com/office/drawing/2014/main" val="3077653615"/>
                    </a:ext>
                  </a:extLst>
                </a:gridCol>
                <a:gridCol w="1618931">
                  <a:extLst>
                    <a:ext uri="{9D8B030D-6E8A-4147-A177-3AD203B41FA5}">
                      <a16:colId xmlns:a16="http://schemas.microsoft.com/office/drawing/2014/main" val="773425421"/>
                    </a:ext>
                  </a:extLst>
                </a:gridCol>
                <a:gridCol w="2070538">
                  <a:extLst>
                    <a:ext uri="{9D8B030D-6E8A-4147-A177-3AD203B41FA5}">
                      <a16:colId xmlns:a16="http://schemas.microsoft.com/office/drawing/2014/main" val="3286475411"/>
                    </a:ext>
                  </a:extLst>
                </a:gridCol>
                <a:gridCol w="1681654">
                  <a:extLst>
                    <a:ext uri="{9D8B030D-6E8A-4147-A177-3AD203B41FA5}">
                      <a16:colId xmlns:a16="http://schemas.microsoft.com/office/drawing/2014/main" val="1194714990"/>
                    </a:ext>
                  </a:extLst>
                </a:gridCol>
              </a:tblGrid>
              <a:tr h="6545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Hafta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Saat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Saat/Gün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4740079"/>
                  </a:ext>
                </a:extLst>
              </a:tr>
              <a:tr h="92052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  <a:defRPr/>
                      </a:pPr>
                      <a:r>
                        <a:rPr kumimoji="0" lang="tr-T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2024-2025 II. DERS KURULU</a:t>
                      </a:r>
                      <a:endParaRPr kumimoji="0" lang="tr-TR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162-128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endParaRPr lang="tr-TR" sz="2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88641"/>
                  </a:ext>
                </a:extLst>
              </a:tr>
              <a:tr h="294587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  <a:defRPr/>
                      </a:pPr>
                      <a:r>
                        <a:rPr lang="tr-TR" sz="2400" dirty="0" smtClean="0">
                          <a:effectLst/>
                        </a:rPr>
                        <a:t>2023-2024 II. DERS KURULU</a:t>
                      </a: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145-111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758290"/>
                  </a:ext>
                </a:extLst>
              </a:tr>
              <a:tr h="29458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2022-2023 </a:t>
                      </a:r>
                      <a:r>
                        <a:rPr lang="tr-TR" sz="2400" dirty="0" smtClean="0">
                          <a:effectLst/>
                        </a:rPr>
                        <a:t>II. </a:t>
                      </a:r>
                      <a:r>
                        <a:rPr lang="tr-TR" sz="2400" dirty="0">
                          <a:effectLst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152-111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0202970"/>
                  </a:ext>
                </a:extLst>
              </a:tr>
              <a:tr h="29458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2021-2022 </a:t>
                      </a:r>
                      <a:r>
                        <a:rPr lang="tr-TR" sz="2400" dirty="0" smtClean="0">
                          <a:effectLst/>
                        </a:rPr>
                        <a:t>II. </a:t>
                      </a:r>
                      <a:r>
                        <a:rPr lang="tr-TR" sz="2400" dirty="0">
                          <a:effectLst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143-103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705299"/>
                  </a:ext>
                </a:extLst>
              </a:tr>
              <a:tr h="6075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2020-2021 </a:t>
                      </a:r>
                      <a:r>
                        <a:rPr lang="tr-TR" sz="2400" dirty="0" smtClean="0">
                          <a:effectLst/>
                        </a:rPr>
                        <a:t>II. </a:t>
                      </a:r>
                      <a:r>
                        <a:rPr lang="tr-TR" sz="2400" dirty="0">
                          <a:effectLst/>
                        </a:rPr>
                        <a:t>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 </a:t>
                      </a: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PDÖ)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144-104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5927010"/>
                  </a:ext>
                </a:extLst>
              </a:tr>
              <a:tr h="6075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2019-2020 </a:t>
                      </a:r>
                      <a:r>
                        <a:rPr lang="tr-TR" sz="2400" dirty="0" smtClean="0">
                          <a:effectLst/>
                        </a:rPr>
                        <a:t>II. </a:t>
                      </a:r>
                      <a:r>
                        <a:rPr lang="tr-TR" sz="2400" dirty="0">
                          <a:effectLst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(</a:t>
                      </a: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PDÖ)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154-103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1682440"/>
                  </a:ext>
                </a:extLst>
              </a:tr>
              <a:tr h="6075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2018-2019 </a:t>
                      </a:r>
                      <a:r>
                        <a:rPr lang="tr-TR" sz="2400" dirty="0" smtClean="0">
                          <a:effectLst/>
                        </a:rPr>
                        <a:t>II. </a:t>
                      </a:r>
                      <a:r>
                        <a:rPr lang="tr-TR" sz="2400" dirty="0">
                          <a:effectLst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(PDÖ</a:t>
                      </a:r>
                      <a:r>
                        <a:rPr lang="tr-TR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165-103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724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946757"/>
              </p:ext>
            </p:extLst>
          </p:nvPr>
        </p:nvGraphicFramePr>
        <p:xfrm>
          <a:off x="1671293" y="2260907"/>
          <a:ext cx="8660376" cy="3347999"/>
        </p:xfrm>
        <a:graphic>
          <a:graphicData uri="http://schemas.openxmlformats.org/drawingml/2006/table">
            <a:tbl>
              <a:tblPr bandRow="1"/>
              <a:tblGrid>
                <a:gridCol w="5149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0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283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3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aseline="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  (15) teorik 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8014967"/>
              </p:ext>
            </p:extLst>
          </p:nvPr>
        </p:nvGraphicFramePr>
        <p:xfrm>
          <a:off x="1315454" y="705850"/>
          <a:ext cx="10038346" cy="53636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504">
                  <a:extLst>
                    <a:ext uri="{9D8B030D-6E8A-4147-A177-3AD203B41FA5}">
                      <a16:colId xmlns:a16="http://schemas.microsoft.com/office/drawing/2014/main" val="726895368"/>
                    </a:ext>
                  </a:extLst>
                </a:gridCol>
                <a:gridCol w="2007669">
                  <a:extLst>
                    <a:ext uri="{9D8B030D-6E8A-4147-A177-3AD203B41FA5}">
                      <a16:colId xmlns:a16="http://schemas.microsoft.com/office/drawing/2014/main" val="262612595"/>
                    </a:ext>
                  </a:extLst>
                </a:gridCol>
                <a:gridCol w="2007669">
                  <a:extLst>
                    <a:ext uri="{9D8B030D-6E8A-4147-A177-3AD203B41FA5}">
                      <a16:colId xmlns:a16="http://schemas.microsoft.com/office/drawing/2014/main" val="2984944227"/>
                    </a:ext>
                  </a:extLst>
                </a:gridCol>
                <a:gridCol w="3011504">
                  <a:extLst>
                    <a:ext uri="{9D8B030D-6E8A-4147-A177-3AD203B41FA5}">
                      <a16:colId xmlns:a16="http://schemas.microsoft.com/office/drawing/2014/main" val="1745405027"/>
                    </a:ext>
                  </a:extLst>
                </a:gridCol>
              </a:tblGrid>
              <a:tr h="66173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 SORULARININ DAĞILIMI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851732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DERSLER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TEORİK + PRATİK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502004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(1-18)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11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29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88144859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Histoloji ve Embriyoloji (19-27)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33187965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İmmünoloji (28-39)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6197110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Fizyoloji (40-75)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3514798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Biyofizik (76-85)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8002573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113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701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797587"/>
              </p:ext>
            </p:extLst>
          </p:nvPr>
        </p:nvGraphicFramePr>
        <p:xfrm>
          <a:off x="838200" y="365130"/>
          <a:ext cx="10807262" cy="6080760"/>
        </p:xfrm>
        <a:graphic>
          <a:graphicData uri="http://schemas.openxmlformats.org/drawingml/2006/table">
            <a:tbl>
              <a:tblPr firstRow="1" bandRow="1"/>
              <a:tblGrid>
                <a:gridCol w="8957058">
                  <a:extLst>
                    <a:ext uri="{9D8B030D-6E8A-4147-A177-3AD203B41FA5}">
                      <a16:colId xmlns:a16="http://schemas.microsoft.com/office/drawing/2014/main" val="2499757373"/>
                    </a:ext>
                  </a:extLst>
                </a:gridCol>
                <a:gridCol w="1850204">
                  <a:extLst>
                    <a:ext uri="{9D8B030D-6E8A-4147-A177-3AD203B41FA5}">
                      <a16:colId xmlns:a16="http://schemas.microsoft.com/office/drawing/2014/main" val="1158896077"/>
                    </a:ext>
                  </a:extLst>
                </a:gridCol>
              </a:tblGrid>
              <a:tr h="817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744191"/>
                  </a:ext>
                </a:extLst>
              </a:tr>
              <a:tr h="408628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525359"/>
                  </a:ext>
                </a:extLst>
              </a:tr>
              <a:tr h="497460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II.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71,28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2232"/>
                  </a:ext>
                </a:extLst>
              </a:tr>
              <a:tr h="497460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II.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74,06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342037"/>
                  </a:ext>
                </a:extLst>
              </a:tr>
              <a:tr h="497460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II.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62,71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50645"/>
                  </a:ext>
                </a:extLst>
              </a:tr>
              <a:tr h="497460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72,75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961447"/>
                  </a:ext>
                </a:extLst>
              </a:tr>
              <a:tr h="497460"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77,48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098371"/>
                  </a:ext>
                </a:extLst>
              </a:tr>
              <a:tr h="497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79,80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231878"/>
                  </a:ext>
                </a:extLst>
              </a:tr>
              <a:tr h="497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72,20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327177"/>
                  </a:ext>
                </a:extLst>
              </a:tr>
              <a:tr h="497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II. DERS KURULU GENEL ORTALAMA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78,52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474517"/>
                  </a:ext>
                </a:extLst>
              </a:tr>
              <a:tr h="497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II. DERS KURULU GENEL ORTALAMA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80,91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69492"/>
                  </a:ext>
                </a:extLst>
              </a:tr>
              <a:tr h="2043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2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224829"/>
              </p:ext>
            </p:extLst>
          </p:nvPr>
        </p:nvGraphicFramePr>
        <p:xfrm>
          <a:off x="80211" y="368972"/>
          <a:ext cx="12063660" cy="59433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3380">
                  <a:extLst>
                    <a:ext uri="{9D8B030D-6E8A-4147-A177-3AD203B41FA5}">
                      <a16:colId xmlns:a16="http://schemas.microsoft.com/office/drawing/2014/main" val="3699493038"/>
                    </a:ext>
                  </a:extLst>
                </a:gridCol>
                <a:gridCol w="1723380">
                  <a:extLst>
                    <a:ext uri="{9D8B030D-6E8A-4147-A177-3AD203B41FA5}">
                      <a16:colId xmlns:a16="http://schemas.microsoft.com/office/drawing/2014/main" val="3731209070"/>
                    </a:ext>
                  </a:extLst>
                </a:gridCol>
                <a:gridCol w="1723380">
                  <a:extLst>
                    <a:ext uri="{9D8B030D-6E8A-4147-A177-3AD203B41FA5}">
                      <a16:colId xmlns:a16="http://schemas.microsoft.com/office/drawing/2014/main" val="3417418775"/>
                    </a:ext>
                  </a:extLst>
                </a:gridCol>
                <a:gridCol w="1723380">
                  <a:extLst>
                    <a:ext uri="{9D8B030D-6E8A-4147-A177-3AD203B41FA5}">
                      <a16:colId xmlns:a16="http://schemas.microsoft.com/office/drawing/2014/main" val="232089645"/>
                    </a:ext>
                  </a:extLst>
                </a:gridCol>
                <a:gridCol w="2122143">
                  <a:extLst>
                    <a:ext uri="{9D8B030D-6E8A-4147-A177-3AD203B41FA5}">
                      <a16:colId xmlns:a16="http://schemas.microsoft.com/office/drawing/2014/main" val="876833539"/>
                    </a:ext>
                  </a:extLst>
                </a:gridCol>
                <a:gridCol w="3015915">
                  <a:extLst>
                    <a:ext uri="{9D8B030D-6E8A-4147-A177-3AD203B41FA5}">
                      <a16:colId xmlns:a16="http://schemas.microsoft.com/office/drawing/2014/main" val="2547139325"/>
                    </a:ext>
                  </a:extLst>
                </a:gridCol>
                <a:gridCol w="32082">
                  <a:extLst>
                    <a:ext uri="{9D8B030D-6E8A-4147-A177-3AD203B41FA5}">
                      <a16:colId xmlns:a16="http://schemas.microsoft.com/office/drawing/2014/main" val="3745045377"/>
                    </a:ext>
                  </a:extLst>
                </a:gridCol>
              </a:tblGrid>
              <a:tr h="99083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PUANLAMA BARAJLI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013340"/>
                  </a:ext>
                </a:extLst>
              </a:tr>
              <a:tr h="5537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Barajlı Nota Göre Dağılım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 ve Embriyoloji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8087443"/>
                  </a:ext>
                </a:extLst>
              </a:tr>
              <a:tr h="7238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Sınav Puanlaması: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868603"/>
                  </a:ext>
                </a:extLst>
              </a:tr>
              <a:tr h="7238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Yüksek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95,95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81,96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    8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11    64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    32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85478613"/>
                  </a:ext>
                </a:extLst>
              </a:tr>
              <a:tr h="7238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Düşük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8,55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4,55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-5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-4,4    3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-1,6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09231591"/>
                  </a:ext>
                </a:extLst>
              </a:tr>
              <a:tr h="7238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69,21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57,96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11,15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8,79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2,37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2442875"/>
                  </a:ext>
                </a:extLst>
              </a:tr>
              <a:tr h="7238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Başarı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69,21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68,18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74,31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79,86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59,03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2565532"/>
                  </a:ext>
                </a:extLst>
              </a:tr>
              <a:tr h="7238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SINAVA GİREN ÖĞRENCİ SAYISI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283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644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208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74205"/>
              </p:ext>
            </p:extLst>
          </p:nvPr>
        </p:nvGraphicFramePr>
        <p:xfrm>
          <a:off x="352927" y="417093"/>
          <a:ext cx="11582396" cy="6099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4628">
                  <a:extLst>
                    <a:ext uri="{9D8B030D-6E8A-4147-A177-3AD203B41FA5}">
                      <a16:colId xmlns:a16="http://schemas.microsoft.com/office/drawing/2014/main" val="4063845734"/>
                    </a:ext>
                  </a:extLst>
                </a:gridCol>
                <a:gridCol w="1654628">
                  <a:extLst>
                    <a:ext uri="{9D8B030D-6E8A-4147-A177-3AD203B41FA5}">
                      <a16:colId xmlns:a16="http://schemas.microsoft.com/office/drawing/2014/main" val="3813522121"/>
                    </a:ext>
                  </a:extLst>
                </a:gridCol>
                <a:gridCol w="1654628">
                  <a:extLst>
                    <a:ext uri="{9D8B030D-6E8A-4147-A177-3AD203B41FA5}">
                      <a16:colId xmlns:a16="http://schemas.microsoft.com/office/drawing/2014/main" val="2722509711"/>
                    </a:ext>
                  </a:extLst>
                </a:gridCol>
                <a:gridCol w="1654628">
                  <a:extLst>
                    <a:ext uri="{9D8B030D-6E8A-4147-A177-3AD203B41FA5}">
                      <a16:colId xmlns:a16="http://schemas.microsoft.com/office/drawing/2014/main" val="3759305344"/>
                    </a:ext>
                  </a:extLst>
                </a:gridCol>
                <a:gridCol w="2060266">
                  <a:extLst>
                    <a:ext uri="{9D8B030D-6E8A-4147-A177-3AD203B41FA5}">
                      <a16:colId xmlns:a16="http://schemas.microsoft.com/office/drawing/2014/main" val="770666252"/>
                    </a:ext>
                  </a:extLst>
                </a:gridCol>
                <a:gridCol w="2791327">
                  <a:extLst>
                    <a:ext uri="{9D8B030D-6E8A-4147-A177-3AD203B41FA5}">
                      <a16:colId xmlns:a16="http://schemas.microsoft.com/office/drawing/2014/main" val="3320102440"/>
                    </a:ext>
                  </a:extLst>
                </a:gridCol>
                <a:gridCol w="112291">
                  <a:extLst>
                    <a:ext uri="{9D8B030D-6E8A-4147-A177-3AD203B41FA5}">
                      <a16:colId xmlns:a16="http://schemas.microsoft.com/office/drawing/2014/main" val="1074478685"/>
                    </a:ext>
                  </a:extLst>
                </a:gridCol>
              </a:tblGrid>
              <a:tr h="78423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PUANLAMA HAM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503475"/>
                  </a:ext>
                </a:extLst>
              </a:tr>
              <a:tr h="47801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Ham Nota Göre Dağılım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Teorik Not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Pratik Not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 ve Embriyoloji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78323033"/>
                  </a:ext>
                </a:extLst>
              </a:tr>
              <a:tr h="7842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Sınav Puanlaması: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25099684"/>
                  </a:ext>
                </a:extLst>
              </a:tr>
              <a:tr h="7842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Yüksek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95,95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81,96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15    8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11    64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    32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7143932"/>
                  </a:ext>
                </a:extLst>
              </a:tr>
              <a:tr h="7842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Düşük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25,29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22,27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0,5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    3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0317441"/>
                  </a:ext>
                </a:extLst>
              </a:tr>
              <a:tr h="7842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70,13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58,80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11,33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8,88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2,46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6235358"/>
                  </a:ext>
                </a:extLst>
              </a:tr>
              <a:tr h="7842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Başarı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70,13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69,17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75,53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80,65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61,44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4547129"/>
                  </a:ext>
                </a:extLst>
              </a:tr>
              <a:tr h="78423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SINAVA GİREN ÖĞRENCİ SAYISI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283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73021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85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893864"/>
              </p:ext>
            </p:extLst>
          </p:nvPr>
        </p:nvGraphicFramePr>
        <p:xfrm>
          <a:off x="256674" y="449185"/>
          <a:ext cx="11405936" cy="5797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4710">
                  <a:extLst>
                    <a:ext uri="{9D8B030D-6E8A-4147-A177-3AD203B41FA5}">
                      <a16:colId xmlns:a16="http://schemas.microsoft.com/office/drawing/2014/main" val="1882858551"/>
                    </a:ext>
                  </a:extLst>
                </a:gridCol>
                <a:gridCol w="814710">
                  <a:extLst>
                    <a:ext uri="{9D8B030D-6E8A-4147-A177-3AD203B41FA5}">
                      <a16:colId xmlns:a16="http://schemas.microsoft.com/office/drawing/2014/main" val="2642605510"/>
                    </a:ext>
                  </a:extLst>
                </a:gridCol>
                <a:gridCol w="1629419">
                  <a:extLst>
                    <a:ext uri="{9D8B030D-6E8A-4147-A177-3AD203B41FA5}">
                      <a16:colId xmlns:a16="http://schemas.microsoft.com/office/drawing/2014/main" val="3521287578"/>
                    </a:ext>
                  </a:extLst>
                </a:gridCol>
                <a:gridCol w="814710">
                  <a:extLst>
                    <a:ext uri="{9D8B030D-6E8A-4147-A177-3AD203B41FA5}">
                      <a16:colId xmlns:a16="http://schemas.microsoft.com/office/drawing/2014/main" val="2476808587"/>
                    </a:ext>
                  </a:extLst>
                </a:gridCol>
                <a:gridCol w="814710">
                  <a:extLst>
                    <a:ext uri="{9D8B030D-6E8A-4147-A177-3AD203B41FA5}">
                      <a16:colId xmlns:a16="http://schemas.microsoft.com/office/drawing/2014/main" val="1894261641"/>
                    </a:ext>
                  </a:extLst>
                </a:gridCol>
                <a:gridCol w="1629419">
                  <a:extLst>
                    <a:ext uri="{9D8B030D-6E8A-4147-A177-3AD203B41FA5}">
                      <a16:colId xmlns:a16="http://schemas.microsoft.com/office/drawing/2014/main" val="2482754051"/>
                    </a:ext>
                  </a:extLst>
                </a:gridCol>
                <a:gridCol w="1629419">
                  <a:extLst>
                    <a:ext uri="{9D8B030D-6E8A-4147-A177-3AD203B41FA5}">
                      <a16:colId xmlns:a16="http://schemas.microsoft.com/office/drawing/2014/main" val="974530689"/>
                    </a:ext>
                  </a:extLst>
                </a:gridCol>
                <a:gridCol w="814710">
                  <a:extLst>
                    <a:ext uri="{9D8B030D-6E8A-4147-A177-3AD203B41FA5}">
                      <a16:colId xmlns:a16="http://schemas.microsoft.com/office/drawing/2014/main" val="502578070"/>
                    </a:ext>
                  </a:extLst>
                </a:gridCol>
                <a:gridCol w="814710">
                  <a:extLst>
                    <a:ext uri="{9D8B030D-6E8A-4147-A177-3AD203B41FA5}">
                      <a16:colId xmlns:a16="http://schemas.microsoft.com/office/drawing/2014/main" val="2907642095"/>
                    </a:ext>
                  </a:extLst>
                </a:gridCol>
                <a:gridCol w="1629419">
                  <a:extLst>
                    <a:ext uri="{9D8B030D-6E8A-4147-A177-3AD203B41FA5}">
                      <a16:colId xmlns:a16="http://schemas.microsoft.com/office/drawing/2014/main" val="2920037154"/>
                    </a:ext>
                  </a:extLst>
                </a:gridCol>
              </a:tblGrid>
              <a:tr h="388219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474767"/>
                  </a:ext>
                </a:extLst>
              </a:tr>
              <a:tr h="38821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BARAJLI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HAM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453263"/>
                  </a:ext>
                </a:extLst>
              </a:tr>
              <a:tr h="362545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ARALIĞI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YÜZDE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ARALIĞI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YÜZDE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647270"/>
                  </a:ext>
                </a:extLst>
              </a:tr>
              <a:tr h="388219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 Üstü Not Alan Öğrencilerin Dağılımı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6,01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149 KİŞİ          % 52,66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6,01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147 KİŞİ          % 51,95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9537478"/>
                  </a:ext>
                </a:extLst>
              </a:tr>
              <a:tr h="38821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&gt;=80-90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16,97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&gt;=80-90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16,97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562258"/>
                  </a:ext>
                </a:extLst>
              </a:tr>
              <a:tr h="38821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&gt;=70-80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27,57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&gt;=70,13-80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28,98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820628"/>
                  </a:ext>
                </a:extLst>
              </a:tr>
              <a:tr h="38821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&gt;=69,21-70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2,13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70,13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743460"/>
                  </a:ext>
                </a:extLst>
              </a:tr>
              <a:tr h="38821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69,21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&gt;=70-70,13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136 KİŞİ          % 48,06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287877"/>
                  </a:ext>
                </a:extLst>
              </a:tr>
              <a:tr h="388219"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 Altı Not Alan Öğrencilerin Dağılımı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&gt;=60-69,21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26,86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134 KİŞİ          % 47,35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&gt;=60-70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30,04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118631"/>
                  </a:ext>
                </a:extLst>
              </a:tr>
              <a:tr h="38821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&gt;=50-60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11,31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&gt;=50-60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10,96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028867"/>
                  </a:ext>
                </a:extLst>
              </a:tr>
              <a:tr h="38821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&gt;=40-50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6,01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&gt;=40-50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4,25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727840"/>
                  </a:ext>
                </a:extLst>
              </a:tr>
              <a:tr h="38821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1,07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1,42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762865"/>
                  </a:ext>
                </a:extLst>
              </a:tr>
              <a:tr h="38821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&gt;=20-30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1,07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&gt;=20-30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1,42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74629"/>
                  </a:ext>
                </a:extLst>
              </a:tr>
              <a:tr h="38821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1,42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05202"/>
                  </a:ext>
                </a:extLst>
              </a:tr>
              <a:tr h="38821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&lt;10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0,36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&lt;10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436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433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1511</Words>
  <Application>Microsoft Office PowerPoint</Application>
  <PresentationFormat>Geniş ekran</PresentationFormat>
  <Paragraphs>826</Paragraphs>
  <Slides>26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26</vt:i4>
      </vt:variant>
    </vt:vector>
  </HeadingPairs>
  <TitlesOfParts>
    <vt:vector size="39" baseType="lpstr">
      <vt:lpstr>Arial</vt:lpstr>
      <vt:lpstr>Arial Black</vt:lpstr>
      <vt:lpstr>Arial TUR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2024 – 2025 EĞİTİM YILI 2. SINIF 2. KURUL DEĞERLENDİRME </vt:lpstr>
      <vt:lpstr>          SOLUNUM ve DOLAŞIM DERS KURULU </vt:lpstr>
      <vt:lpstr>PowerPoint Sunusu</vt:lpstr>
      <vt:lpstr>SINAV VERİLERİ</vt:lpstr>
      <vt:lpstr>PowerPoint Sunusu</vt:lpstr>
      <vt:lpstr>ORTALAMA</vt:lpstr>
      <vt:lpstr>PowerPoint Sunusu</vt:lpstr>
      <vt:lpstr>PowerPoint Sunusu</vt:lpstr>
      <vt:lpstr>PowerPoint Sunusu</vt:lpstr>
      <vt:lpstr>PowerPoint Sunusu</vt:lpstr>
      <vt:lpstr>PowerPoint Sunusu</vt:lpstr>
      <vt:lpstr>EN FAZLA DOĞRU  VE YANLIŞ CEVAPLANAN SORULAR </vt:lpstr>
      <vt:lpstr>EN FAZLA DOĞRU CEVAPLANAN SORU  (D) (0,6,4,272,1)</vt:lpstr>
      <vt:lpstr>EN FAZLA YANLIŞ CEVAPLANAN SORU (B) (69,64,11,56,81)</vt:lpstr>
      <vt:lpstr>PowerPoint Sunusu</vt:lpstr>
      <vt:lpstr>GÜVENİRLİK</vt:lpstr>
      <vt:lpstr>SINAV ZORLUK İNDEKSİ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412</cp:revision>
  <dcterms:created xsi:type="dcterms:W3CDTF">2022-10-27T00:48:35Z</dcterms:created>
  <dcterms:modified xsi:type="dcterms:W3CDTF">2025-08-12T11:22:56Z</dcterms:modified>
</cp:coreProperties>
</file>